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EAE6E-4C20-4621-8DE4-D7F38009EEDA}" type="datetimeFigureOut">
              <a:rPr lang="nl-NL" smtClean="0"/>
              <a:t>6-7-2016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6C423-DF1E-4BBC-B4E7-35E326E99E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0419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b="1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B2DCF5E-124D-4BEB-B830-299735A0DC6F}" type="slidenum">
              <a:rPr lang="nl-NL" smtClean="0"/>
              <a:pPr eaLnBrk="1" hangingPunct="1">
                <a:defRPr/>
              </a:pPr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31FDD0B-A6C3-4A45-BA12-A6D538941D6B}" type="slidenum">
              <a:rPr lang="nl-NL" smtClean="0"/>
              <a:pPr eaLnBrk="1" hangingPunct="1">
                <a:defRPr/>
              </a:pPr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b="1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8EA5929-7D41-45B7-B268-BC933F457DA6}" type="slidenum">
              <a:rPr lang="nl-NL" smtClean="0"/>
              <a:pPr eaLnBrk="1" hangingPunct="1">
                <a:defRPr/>
              </a:pPr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93D08E2-839C-4F70-870E-F275D4048C0E}" type="slidenum">
              <a:rPr lang="nl-NL" smtClean="0"/>
              <a:pPr eaLnBrk="1" hangingPunct="1">
                <a:defRPr/>
              </a:pPr>
              <a:t>5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6164548-36C8-4334-9935-F4150C6E8BAF}" type="slidenum">
              <a:rPr lang="nl-NL" smtClean="0"/>
              <a:pPr eaLnBrk="1" hangingPunct="1">
                <a:defRPr/>
              </a:pPr>
              <a:t>6</a:t>
            </a:fld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8D6F590-7F68-4493-B48B-A0060BBA0608}" type="slidenum">
              <a:rPr lang="nl-NL" smtClean="0"/>
              <a:pPr eaLnBrk="1" hangingPunct="1">
                <a:defRPr/>
              </a:pPr>
              <a:t>7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FCAB-C740-4246-B763-55E4E330F595}" type="datetimeFigureOut">
              <a:rPr lang="nl-NL" smtClean="0"/>
              <a:t>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6168-C4A2-4756-A202-53F8F7114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623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FCAB-C740-4246-B763-55E4E330F595}" type="datetimeFigureOut">
              <a:rPr lang="nl-NL" smtClean="0"/>
              <a:t>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6168-C4A2-4756-A202-53F8F7114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92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FCAB-C740-4246-B763-55E4E330F595}" type="datetimeFigureOut">
              <a:rPr lang="nl-NL" smtClean="0"/>
              <a:t>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6168-C4A2-4756-A202-53F8F7114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50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FCAB-C740-4246-B763-55E4E330F595}" type="datetimeFigureOut">
              <a:rPr lang="nl-NL" smtClean="0"/>
              <a:t>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6168-C4A2-4756-A202-53F8F7114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80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FCAB-C740-4246-B763-55E4E330F595}" type="datetimeFigureOut">
              <a:rPr lang="nl-NL" smtClean="0"/>
              <a:t>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6168-C4A2-4756-A202-53F8F7114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536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FCAB-C740-4246-B763-55E4E330F595}" type="datetimeFigureOut">
              <a:rPr lang="nl-NL" smtClean="0"/>
              <a:t>6-7-2016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6168-C4A2-4756-A202-53F8F7114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17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FCAB-C740-4246-B763-55E4E330F595}" type="datetimeFigureOut">
              <a:rPr lang="nl-NL" smtClean="0"/>
              <a:t>6-7-2016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6168-C4A2-4756-A202-53F8F7114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798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FCAB-C740-4246-B763-55E4E330F595}" type="datetimeFigureOut">
              <a:rPr lang="nl-NL" smtClean="0"/>
              <a:t>6-7-2016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6168-C4A2-4756-A202-53F8F7114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431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FCAB-C740-4246-B763-55E4E330F595}" type="datetimeFigureOut">
              <a:rPr lang="nl-NL" smtClean="0"/>
              <a:t>6-7-2016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6168-C4A2-4756-A202-53F8F7114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247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FCAB-C740-4246-B763-55E4E330F595}" type="datetimeFigureOut">
              <a:rPr lang="nl-NL" smtClean="0"/>
              <a:t>6-7-2016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6168-C4A2-4756-A202-53F8F7114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477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FCAB-C740-4246-B763-55E4E330F595}" type="datetimeFigureOut">
              <a:rPr lang="nl-NL" smtClean="0"/>
              <a:t>6-7-2016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6168-C4A2-4756-A202-53F8F7114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718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BFCAB-C740-4246-B763-55E4E330F595}" type="datetimeFigureOut">
              <a:rPr lang="nl-NL" smtClean="0"/>
              <a:t>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A6168-C4A2-4756-A202-53F8F7114F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13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916832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sz="4000" b="1" dirty="0" smtClean="0">
                <a:latin typeface="Calibri" pitchFamily="34" charset="0"/>
              </a:rPr>
              <a:t>Hoofdstuk 2</a:t>
            </a:r>
            <a:br>
              <a:rPr lang="nl-NL" sz="4000" b="1" dirty="0" smtClean="0">
                <a:latin typeface="Calibri" pitchFamily="34" charset="0"/>
              </a:rPr>
            </a:br>
            <a:r>
              <a:rPr lang="nl-NL" sz="4000" b="1" dirty="0" smtClean="0">
                <a:latin typeface="Calibri" pitchFamily="34" charset="0"/>
              </a:rPr>
              <a:t>Grammatica woordsoorten</a:t>
            </a:r>
            <a:r>
              <a:rPr lang="nl-NL" sz="4000" dirty="0" smtClean="0">
                <a:latin typeface="Calibri" pitchFamily="34" charset="0"/>
              </a:rPr>
              <a:t/>
            </a:r>
            <a:br>
              <a:rPr lang="nl-NL" sz="4000" dirty="0" smtClean="0">
                <a:latin typeface="Calibri" pitchFamily="34" charset="0"/>
              </a:rPr>
            </a:br>
            <a:endParaRPr lang="nl-NL" sz="4000" dirty="0" smtClean="0"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1560" y="3717032"/>
            <a:ext cx="6400800" cy="1752600"/>
          </a:xfrm>
        </p:spPr>
        <p:txBody>
          <a:bodyPr/>
          <a:lstStyle/>
          <a:p>
            <a:pPr eaLnBrk="1" hangingPunct="1"/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Persoonlijk voornaamwoord</a:t>
            </a:r>
          </a:p>
        </p:txBody>
      </p:sp>
    </p:spTree>
    <p:extLst>
      <p:ext uri="{BB962C8B-B14F-4D97-AF65-F5344CB8AC3E}">
        <p14:creationId xmlns:p14="http://schemas.microsoft.com/office/powerpoint/2010/main" val="360641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een persoonlijk 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2851720"/>
            <a:ext cx="8610600" cy="5257800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nl-NL" sz="4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4400" dirty="0" smtClean="0">
                <a:latin typeface="Calibri" pitchFamily="34" charset="0"/>
              </a:rPr>
              <a:t>Persoonlijke voornaamwoorden verwijzen niet alleen naar personen, maar ook naar dieren, voorwerpen of onzichtbare dingen zonder dat het bij naam wordt genoemd.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21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een persoonlijk 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844824"/>
            <a:ext cx="8610600" cy="541020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buFontTx/>
              <a:buNone/>
              <a:defRPr/>
            </a:pPr>
            <a:endParaRPr lang="nl-NL" sz="2400" u="sng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u="sng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600" u="sng" dirty="0" smtClean="0">
                <a:latin typeface="Calibri" pitchFamily="34" charset="0"/>
              </a:rPr>
              <a:t>enkelvoud</a:t>
            </a:r>
            <a:r>
              <a:rPr lang="nl-NL" sz="2600" dirty="0" smtClean="0">
                <a:latin typeface="Calibri" pitchFamily="34" charset="0"/>
              </a:rPr>
              <a:t> 				</a:t>
            </a:r>
            <a:r>
              <a:rPr lang="nl-NL" sz="2600" u="sng" dirty="0" smtClean="0">
                <a:latin typeface="Calibri" pitchFamily="34" charset="0"/>
              </a:rPr>
              <a:t>meervoud</a:t>
            </a:r>
            <a:endParaRPr lang="nl-NL" sz="2600" u="sng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425700"/>
              </p:ext>
            </p:extLst>
          </p:nvPr>
        </p:nvGraphicFramePr>
        <p:xfrm>
          <a:off x="228600" y="2996952"/>
          <a:ext cx="3810000" cy="2498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2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095">
                <a:tc>
                  <a:txBody>
                    <a:bodyPr/>
                    <a:lstStyle/>
                    <a:p>
                      <a:r>
                        <a:rPr lang="nl-NL" sz="2000" b="1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onderwerp</a:t>
                      </a:r>
                      <a:endParaRPr lang="nl-NL" sz="2000" b="1" u="sng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56" marB="45656"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56" marB="4565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877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Ik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56" marB="45656"/>
                </a:tc>
                <a:tc>
                  <a:txBody>
                    <a:bodyPr/>
                    <a:lstStyle/>
                    <a:p>
                      <a:r>
                        <a:rPr lang="nl-NL" sz="2000" i="1" dirty="0" smtClean="0">
                          <a:latin typeface="Calibri" pitchFamily="34" charset="0"/>
                          <a:cs typeface="Calibri" pitchFamily="34" charset="0"/>
                        </a:rPr>
                        <a:t>ben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binnenkort jarig.</a:t>
                      </a:r>
                      <a:endParaRPr lang="nl-NL" sz="20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56" marB="4565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877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Jij, je, u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56" marB="45656"/>
                </a:tc>
                <a:tc>
                  <a:txBody>
                    <a:bodyPr/>
                    <a:lstStyle/>
                    <a:p>
                      <a:r>
                        <a:rPr lang="nl-NL" sz="2000" i="1" dirty="0" smtClean="0">
                          <a:latin typeface="Calibri" pitchFamily="34" charset="0"/>
                          <a:cs typeface="Calibri" pitchFamily="34" charset="0"/>
                        </a:rPr>
                        <a:t>moet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vanmiddag trainen.</a:t>
                      </a:r>
                      <a:endParaRPr lang="nl-NL" sz="20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56" marB="4565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877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Hij, zij, ze, het, ‘t 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56" marB="45656"/>
                </a:tc>
                <a:tc>
                  <a:txBody>
                    <a:bodyPr/>
                    <a:lstStyle/>
                    <a:p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gaat naar school.  </a:t>
                      </a:r>
                      <a:endParaRPr lang="nl-NL" sz="20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56" marB="4565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165678"/>
              </p:ext>
            </p:extLst>
          </p:nvPr>
        </p:nvGraphicFramePr>
        <p:xfrm>
          <a:off x="4419600" y="3052036"/>
          <a:ext cx="3886200" cy="1889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134">
                <a:tc>
                  <a:txBody>
                    <a:bodyPr/>
                    <a:lstStyle/>
                    <a:p>
                      <a:r>
                        <a:rPr lang="nl-NL" sz="2000" b="1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onderwerp</a:t>
                      </a:r>
                      <a:endParaRPr lang="nl-NL" sz="2000" b="1" u="sng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34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Wij / we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r>
                        <a:rPr lang="nl-NL" sz="2000" i="1" dirty="0" smtClean="0">
                          <a:latin typeface="Calibri" pitchFamily="34" charset="0"/>
                          <a:cs typeface="Calibri" pitchFamily="34" charset="0"/>
                        </a:rPr>
                        <a:t>blijven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zitten</a:t>
                      </a:r>
                      <a:r>
                        <a:rPr lang="nl-NL" sz="2000" i="1" dirty="0" smtClean="0"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  <a:endParaRPr lang="nl-NL" sz="20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34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Jullie / u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r>
                        <a:rPr lang="nl-NL" sz="2000" i="1" dirty="0" smtClean="0">
                          <a:latin typeface="Calibri" pitchFamily="34" charset="0"/>
                          <a:cs typeface="Calibri" pitchFamily="34" charset="0"/>
                        </a:rPr>
                        <a:t>gaan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met de trein.</a:t>
                      </a:r>
                      <a:endParaRPr lang="nl-NL" sz="20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724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Zij / ze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r>
                        <a:rPr lang="nl-NL" sz="2000" i="1" dirty="0" smtClean="0">
                          <a:latin typeface="Calibri" pitchFamily="34" charset="0"/>
                          <a:cs typeface="Calibri" pitchFamily="34" charset="0"/>
                        </a:rPr>
                        <a:t>kijken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televisie.</a:t>
                      </a:r>
                      <a:endParaRPr lang="nl-NL" sz="20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97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een persoonlijk 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2123256"/>
            <a:ext cx="8610600" cy="54102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FontTx/>
              <a:buNone/>
              <a:defRPr/>
            </a:pPr>
            <a:endParaRPr lang="nl-NL" sz="2400" u="sng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u="sng" dirty="0" smtClean="0">
                <a:latin typeface="Calibri" pitchFamily="34" charset="0"/>
              </a:rPr>
              <a:t>enkelvoud</a:t>
            </a:r>
            <a:r>
              <a:rPr lang="nl-NL" sz="2400" dirty="0" smtClean="0">
                <a:latin typeface="Calibri" pitchFamily="34" charset="0"/>
              </a:rPr>
              <a:t> 				</a:t>
            </a:r>
            <a:r>
              <a:rPr lang="nl-NL" sz="2400" u="sng" dirty="0" smtClean="0">
                <a:latin typeface="Calibri" pitchFamily="34" charset="0"/>
              </a:rPr>
              <a:t>meervoud</a:t>
            </a:r>
            <a:endParaRPr lang="nl-NL" sz="2400" u="sng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552703"/>
              </p:ext>
            </p:extLst>
          </p:nvPr>
        </p:nvGraphicFramePr>
        <p:xfrm>
          <a:off x="304800" y="3039992"/>
          <a:ext cx="3810000" cy="341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892">
                <a:tc>
                  <a:txBody>
                    <a:bodyPr/>
                    <a:lstStyle/>
                    <a:p>
                      <a:r>
                        <a:rPr lang="nl-NL" sz="2000" b="1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geen onderwerp</a:t>
                      </a:r>
                      <a:endParaRPr lang="nl-NL" sz="2000" b="1" u="sng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670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mij,</a:t>
                      </a:r>
                      <a:r>
                        <a:rPr lang="nl-NL" sz="2000" b="1" baseline="0" dirty="0" smtClean="0">
                          <a:latin typeface="Calibri" pitchFamily="34" charset="0"/>
                          <a:cs typeface="Calibri" pitchFamily="34" charset="0"/>
                        </a:rPr>
                        <a:t> me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r>
                        <a:rPr lang="nl-NL" sz="2000" i="1" baseline="0" dirty="0" err="1" smtClean="0">
                          <a:latin typeface="Calibri" pitchFamily="34" charset="0"/>
                          <a:cs typeface="Calibri" pitchFamily="34" charset="0"/>
                        </a:rPr>
                        <a:t>Sascha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heeft haar geheim aan </a:t>
                      </a:r>
                      <a:r>
                        <a:rPr lang="nl-NL" sz="2000" i="1" u="sng" baseline="0" dirty="0" smtClean="0">
                          <a:latin typeface="Calibri" pitchFamily="34" charset="0"/>
                          <a:cs typeface="Calibri" pitchFamily="34" charset="0"/>
                        </a:rPr>
                        <a:t>mij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verteld.</a:t>
                      </a:r>
                      <a:endParaRPr lang="nl-NL" sz="20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892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jou, je, u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r>
                        <a:rPr lang="nl-NL" sz="2000" i="1" dirty="0" smtClean="0">
                          <a:latin typeface="Calibri" pitchFamily="34" charset="0"/>
                          <a:cs typeface="Calibri" pitchFamily="34" charset="0"/>
                        </a:rPr>
                        <a:t>Heb ik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nl-NL" sz="2000" i="1" u="sng" baseline="0" dirty="0" smtClean="0">
                          <a:latin typeface="Calibri" pitchFamily="34" charset="0"/>
                          <a:cs typeface="Calibri" pitchFamily="34" charset="0"/>
                        </a:rPr>
                        <a:t>jou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al gefeliciteerd? </a:t>
                      </a:r>
                      <a:endParaRPr lang="nl-NL" sz="20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670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hem, ‘m, </a:t>
                      </a:r>
                      <a:b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haar, ze, ‘r, </a:t>
                      </a:r>
                      <a:b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het, ‘t 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r>
                        <a:rPr lang="nl-NL" sz="2000" i="1" dirty="0" smtClean="0">
                          <a:latin typeface="Calibri" pitchFamily="34" charset="0"/>
                          <a:cs typeface="Calibri" pitchFamily="34" charset="0"/>
                        </a:rPr>
                        <a:t>De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sleutel moest je  aan </a:t>
                      </a:r>
                      <a:r>
                        <a:rPr lang="nl-NL" sz="2000" i="1" u="sng" baseline="0" dirty="0" smtClean="0">
                          <a:latin typeface="Calibri" pitchFamily="34" charset="0"/>
                          <a:cs typeface="Calibri" pitchFamily="34" charset="0"/>
                        </a:rPr>
                        <a:t>hem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geven.</a:t>
                      </a:r>
                      <a:endParaRPr lang="nl-NL" sz="20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8" marB="4566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248062"/>
              </p:ext>
            </p:extLst>
          </p:nvPr>
        </p:nvGraphicFramePr>
        <p:xfrm>
          <a:off x="4572000" y="3056921"/>
          <a:ext cx="3886200" cy="3108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915">
                <a:tc>
                  <a:txBody>
                    <a:bodyPr/>
                    <a:lstStyle/>
                    <a:p>
                      <a:r>
                        <a:rPr lang="nl-NL" sz="2000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geen onderwerp</a:t>
                      </a:r>
                      <a:endParaRPr lang="nl-NL" sz="2000" u="sng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7" marB="45667"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7" marB="4566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915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ons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7" marB="45667"/>
                </a:tc>
                <a:tc>
                  <a:txBody>
                    <a:bodyPr/>
                    <a:lstStyle/>
                    <a:p>
                      <a:r>
                        <a:rPr lang="nl-NL" sz="2000" i="1" dirty="0" smtClean="0">
                          <a:latin typeface="Calibri" pitchFamily="34" charset="0"/>
                          <a:cs typeface="Calibri" pitchFamily="34" charset="0"/>
                        </a:rPr>
                        <a:t>Die tuinstoelen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zijn niet </a:t>
                      </a:r>
                      <a:r>
                        <a:rPr lang="nl-NL" sz="2000" i="1" dirty="0" smtClean="0">
                          <a:latin typeface="Calibri" pitchFamily="34" charset="0"/>
                          <a:cs typeface="Calibri" pitchFamily="34" charset="0"/>
                        </a:rPr>
                        <a:t>van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nl-NL" sz="2000" i="1" u="sng" baseline="0" dirty="0" smtClean="0">
                          <a:latin typeface="Calibri" pitchFamily="34" charset="0"/>
                          <a:cs typeface="Calibri" pitchFamily="34" charset="0"/>
                        </a:rPr>
                        <a:t>ons.</a:t>
                      </a:r>
                      <a:endParaRPr lang="nl-NL" sz="2000" i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7" marB="4566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915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jullie / u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7" marB="45667"/>
                </a:tc>
                <a:tc>
                  <a:txBody>
                    <a:bodyPr/>
                    <a:lstStyle/>
                    <a:p>
                      <a:r>
                        <a:rPr lang="nl-NL" sz="2000" i="1" dirty="0" smtClean="0">
                          <a:latin typeface="Calibri" pitchFamily="34" charset="0"/>
                          <a:cs typeface="Calibri" pitchFamily="34" charset="0"/>
                        </a:rPr>
                        <a:t>Die tuinstoelen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 zijn </a:t>
                      </a:r>
                      <a:r>
                        <a:rPr lang="nl-NL" sz="2000" i="1" dirty="0" smtClean="0">
                          <a:latin typeface="Calibri" pitchFamily="34" charset="0"/>
                          <a:cs typeface="Calibri" pitchFamily="34" charset="0"/>
                        </a:rPr>
                        <a:t>van </a:t>
                      </a:r>
                      <a:r>
                        <a:rPr lang="nl-NL" sz="2000" i="1" u="sng" dirty="0" smtClean="0">
                          <a:latin typeface="Calibri" pitchFamily="34" charset="0"/>
                          <a:cs typeface="Calibri" pitchFamily="34" charset="0"/>
                        </a:rPr>
                        <a:t>jullie.</a:t>
                      </a:r>
                      <a:endParaRPr lang="nl-NL" sz="2000" i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7" marB="4566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581"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Calibri" pitchFamily="34" charset="0"/>
                          <a:cs typeface="Calibri" pitchFamily="34" charset="0"/>
                        </a:rPr>
                        <a:t>hun</a:t>
                      </a:r>
                      <a:r>
                        <a:rPr lang="nl-NL" sz="2000" b="1" baseline="0" dirty="0" smtClean="0">
                          <a:latin typeface="Calibri" pitchFamily="34" charset="0"/>
                          <a:cs typeface="Calibri" pitchFamily="34" charset="0"/>
                        </a:rPr>
                        <a:t> / hen / ze</a:t>
                      </a:r>
                      <a:endParaRPr lang="nl-NL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7" marB="45667"/>
                </a:tc>
                <a:tc>
                  <a:txBody>
                    <a:bodyPr/>
                    <a:lstStyle/>
                    <a:p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De uitnodiging heb ik aan </a:t>
                      </a:r>
                      <a:r>
                        <a:rPr lang="nl-NL" sz="2000" i="1" u="sng" baseline="0" dirty="0" smtClean="0">
                          <a:latin typeface="Calibri" pitchFamily="34" charset="0"/>
                          <a:cs typeface="Calibri" pitchFamily="34" charset="0"/>
                        </a:rPr>
                        <a:t>hen</a:t>
                      </a:r>
                      <a:r>
                        <a:rPr lang="nl-NL" sz="2000" i="1" u="none" baseline="0" dirty="0" smtClean="0">
                          <a:latin typeface="Calibri" pitchFamily="34" charset="0"/>
                          <a:cs typeface="Calibri" pitchFamily="34" charset="0"/>
                        </a:rPr>
                        <a:t> gemaild</a:t>
                      </a:r>
                      <a:r>
                        <a:rPr lang="nl-NL" sz="2000" i="1" baseline="0" dirty="0" smtClean="0">
                          <a:latin typeface="Calibri" pitchFamily="34" charset="0"/>
                          <a:cs typeface="Calibri" pitchFamily="34" charset="0"/>
                        </a:rPr>
                        <a:t>. </a:t>
                      </a:r>
                      <a:endParaRPr lang="nl-NL" sz="20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67" marB="4566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82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/>
            </a:r>
            <a:br>
              <a:rPr lang="nl-NL" sz="3000" b="1" dirty="0" smtClean="0">
                <a:latin typeface="Calibri" pitchFamily="34" charset="0"/>
              </a:rPr>
            </a:br>
            <a:r>
              <a:rPr lang="nl-NL" sz="3000" b="1" dirty="0" smtClean="0">
                <a:latin typeface="Calibri" pitchFamily="34" charset="0"/>
              </a:rPr>
              <a:t>Welk persoonlijk naamwoord kun je invullen?</a:t>
            </a:r>
            <a:br>
              <a:rPr lang="nl-NL" sz="3000" b="1" dirty="0" smtClean="0">
                <a:latin typeface="Calibri" pitchFamily="34" charset="0"/>
              </a:rPr>
            </a:br>
            <a:r>
              <a:rPr lang="nl-NL" sz="3000" b="1" i="1" dirty="0" smtClean="0">
                <a:latin typeface="Calibri" pitchFamily="34" charset="0"/>
              </a:rPr>
              <a:t>Kies uit: haar – hij – hun – jij – jou – zij/ze</a:t>
            </a:r>
            <a:endParaRPr lang="nl-NL" sz="3000" b="1" dirty="0" smtClean="0">
              <a:latin typeface="Calibri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84784"/>
            <a:ext cx="8610600" cy="5257800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De dierenarts is vandaag afwezig,        is ziek. </a:t>
            </a: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Justin is verliefd op           .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Wanneer gaan              trouwen?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Hoeveel fruit eet      per dag? </a:t>
            </a: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2" name="Tekstvak 1"/>
          <p:cNvSpPr txBox="1">
            <a:spLocks noChangeArrowheads="1"/>
          </p:cNvSpPr>
          <p:nvPr/>
        </p:nvSpPr>
        <p:spPr bwMode="auto">
          <a:xfrm>
            <a:off x="4953000" y="2348880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hij</a:t>
            </a: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3157290" y="3255070"/>
            <a:ext cx="9826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haar</a:t>
            </a: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2529470" y="4119165"/>
            <a:ext cx="1185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 zij / ze</a:t>
            </a: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2929335" y="5013176"/>
            <a:ext cx="490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jij</a:t>
            </a:r>
          </a:p>
        </p:txBody>
      </p:sp>
    </p:spTree>
    <p:extLst>
      <p:ext uri="{BB962C8B-B14F-4D97-AF65-F5344CB8AC3E}">
        <p14:creationId xmlns:p14="http://schemas.microsoft.com/office/powerpoint/2010/main" val="43689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>
                <a:latin typeface="Calibri" pitchFamily="34" charset="0"/>
              </a:rPr>
              <a:t>L</a:t>
            </a:r>
            <a:r>
              <a:rPr lang="nl-NL" sz="3000" b="1" dirty="0" smtClean="0">
                <a:latin typeface="Calibri" pitchFamily="34" charset="0"/>
              </a:rPr>
              <a:t>idwoord of persoonlijk voornaamwoord?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915616"/>
            <a:ext cx="8610600" cy="5257800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‘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Het</a:t>
            </a:r>
            <a:r>
              <a:rPr lang="nl-NL" sz="2400" dirty="0" smtClean="0">
                <a:latin typeface="Calibri" pitchFamily="34" charset="0"/>
              </a:rPr>
              <a:t>’ kan een </a:t>
            </a:r>
            <a:r>
              <a:rPr lang="nl-NL" sz="2400" dirty="0">
                <a:latin typeface="Calibri" pitchFamily="34" charset="0"/>
              </a:rPr>
              <a:t>lidwoord of een persoonlijk voornaamwoord </a:t>
            </a:r>
            <a:r>
              <a:rPr lang="nl-NL" sz="2400" dirty="0" smtClean="0">
                <a:latin typeface="Calibri" pitchFamily="34" charset="0"/>
              </a:rPr>
              <a:t>zijn.</a:t>
            </a:r>
            <a:endParaRPr lang="nl-NL" sz="1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1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Het lidwoord  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het</a:t>
            </a:r>
            <a:r>
              <a:rPr lang="nl-NL" sz="2400" dirty="0" smtClean="0">
                <a:latin typeface="Calibri" pitchFamily="34" charset="0"/>
              </a:rPr>
              <a:t> wordt opgevolgd door een bijvoeglijk naamwoord of zelfstandig naamwoord.</a:t>
            </a:r>
            <a:endParaRPr lang="nl-NL" sz="1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1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Het persoonlijk voornaamwoord 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het</a:t>
            </a:r>
            <a:r>
              <a:rPr lang="nl-NL" sz="2400" dirty="0" smtClean="0">
                <a:latin typeface="Calibri" pitchFamily="34" charset="0"/>
              </a:rPr>
              <a:t> wordt opgevolgd door een werkwoord en kun je vervangen door ‘dat’. </a:t>
            </a: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1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Voorbeeld</a:t>
            </a:r>
            <a:r>
              <a:rPr lang="nl-NL" sz="2400" dirty="0" smtClean="0">
                <a:latin typeface="Calibri" pitchFamily="34" charset="0"/>
              </a:rPr>
              <a:t>:</a:t>
            </a:r>
            <a:r>
              <a:rPr lang="nl-NL" sz="2400" dirty="0">
                <a:latin typeface="Calibri" pitchFamily="34" charset="0"/>
              </a:rPr>
              <a:t>	</a:t>
            </a:r>
            <a:endParaRPr lang="nl-NL" sz="2400" dirty="0" smtClean="0">
              <a:latin typeface="Calibri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Het</a:t>
            </a:r>
            <a:r>
              <a:rPr lang="nl-NL" sz="2400" dirty="0" smtClean="0">
                <a:latin typeface="Calibri" pitchFamily="34" charset="0"/>
              </a:rPr>
              <a:t> is goed.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Dat</a:t>
            </a:r>
            <a:r>
              <a:rPr lang="nl-NL" sz="2400" dirty="0" smtClean="0">
                <a:latin typeface="Calibri" pitchFamily="34" charset="0"/>
              </a:rPr>
              <a:t> is goed. 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74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Lidwoord of persoonlijk voornaamwoord?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83568"/>
            <a:ext cx="8610600" cy="5257800"/>
          </a:xfrm>
        </p:spPr>
        <p:txBody>
          <a:bodyPr>
            <a:noAutofit/>
          </a:bodyPr>
          <a:lstStyle/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solidFill>
                <a:srgbClr val="0070C0"/>
              </a:solidFill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u="sng" dirty="0" smtClean="0">
                <a:latin typeface="Calibri" pitchFamily="34" charset="0"/>
              </a:rPr>
              <a:t>Het</a:t>
            </a:r>
            <a:r>
              <a:rPr lang="nl-NL" sz="2400" dirty="0" smtClean="0">
                <a:latin typeface="Calibri" pitchFamily="34" charset="0"/>
              </a:rPr>
              <a:t> gaat jou niets aan!		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u="sng" dirty="0" smtClean="0">
                <a:latin typeface="Calibri" pitchFamily="34" charset="0"/>
              </a:rPr>
              <a:t>Het</a:t>
            </a:r>
            <a:r>
              <a:rPr lang="nl-NL" sz="2400" dirty="0" smtClean="0">
                <a:latin typeface="Calibri" pitchFamily="34" charset="0"/>
              </a:rPr>
              <a:t> journaal wordt iedere dag uitgezonden.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‘</a:t>
            </a:r>
            <a:r>
              <a:rPr lang="nl-NL" sz="2400" u="sng" dirty="0" smtClean="0">
                <a:latin typeface="Calibri" pitchFamily="34" charset="0"/>
              </a:rPr>
              <a:t>Het</a:t>
            </a:r>
            <a:r>
              <a:rPr lang="nl-NL" sz="2400" dirty="0" smtClean="0">
                <a:latin typeface="Calibri" pitchFamily="34" charset="0"/>
              </a:rPr>
              <a:t> is een nacht’ was de eerste nummer                                        1-hit van Guus Meeuwis. </a:t>
            </a:r>
            <a:br>
              <a:rPr lang="nl-NL" sz="2400" dirty="0" smtClean="0">
                <a:latin typeface="Calibri" pitchFamily="34" charset="0"/>
              </a:rPr>
            </a:br>
            <a:endParaRPr lang="nl-NL" sz="2400" dirty="0" smtClean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2" name="Tekstvak 1"/>
          <p:cNvSpPr txBox="1">
            <a:spLocks noChangeArrowheads="1"/>
          </p:cNvSpPr>
          <p:nvPr/>
        </p:nvSpPr>
        <p:spPr bwMode="auto">
          <a:xfrm>
            <a:off x="6670104" y="2382713"/>
            <a:ext cx="2438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persoonlijk voornaamwoord</a:t>
            </a: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6670104" y="3645024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lidwoord</a:t>
            </a: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6670104" y="4975001"/>
            <a:ext cx="2438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0070C0"/>
                </a:solidFill>
                <a:latin typeface="Calibri" pitchFamily="34" charset="0"/>
              </a:rPr>
              <a:t>persoonlijk voornaamwoord</a:t>
            </a:r>
          </a:p>
        </p:txBody>
      </p:sp>
    </p:spTree>
    <p:extLst>
      <p:ext uri="{BB962C8B-B14F-4D97-AF65-F5344CB8AC3E}">
        <p14:creationId xmlns:p14="http://schemas.microsoft.com/office/powerpoint/2010/main" val="20502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270</Words>
  <Application>Microsoft Office PowerPoint</Application>
  <PresentationFormat>Diavoorstelling (4:3)</PresentationFormat>
  <Paragraphs>202</Paragraphs>
  <Slides>7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Hoofdstuk 2 Grammatica woordsoorten </vt:lpstr>
      <vt:lpstr>Wat is een persoonlijk naamwoord?</vt:lpstr>
      <vt:lpstr>Wat is een persoonlijk naamwoord?</vt:lpstr>
      <vt:lpstr>Wat is een persoonlijk naamwoord?</vt:lpstr>
      <vt:lpstr> Welk persoonlijk naamwoord kun je invullen? Kies uit: haar – hij – hun – jij – jou – zij/ze</vt:lpstr>
      <vt:lpstr>Lidwoord of persoonlijk voornaamwoord?</vt:lpstr>
      <vt:lpstr>Lidwoord of persoonlijk voornaamwoord?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2 Grammatica woordsoorten</dc:title>
  <dc:creator>Leeuwerik, Sigrid</dc:creator>
  <cp:lastModifiedBy>Mariëlle Strik (stk)</cp:lastModifiedBy>
  <cp:revision>3</cp:revision>
  <dcterms:created xsi:type="dcterms:W3CDTF">2013-03-27T09:21:18Z</dcterms:created>
  <dcterms:modified xsi:type="dcterms:W3CDTF">2016-07-06T13:59:19Z</dcterms:modified>
</cp:coreProperties>
</file>